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9" r:id="rId2"/>
    <p:sldId id="277" r:id="rId3"/>
    <p:sldId id="278" r:id="rId4"/>
    <p:sldId id="279" r:id="rId5"/>
    <p:sldId id="280" r:id="rId6"/>
    <p:sldId id="281" r:id="rId7"/>
    <p:sldId id="256" r:id="rId8"/>
    <p:sldId id="282" r:id="rId9"/>
    <p:sldId id="258" r:id="rId10"/>
    <p:sldId id="257" r:id="rId11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135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496" y="-96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646" tIns="46823" rIns="93646" bIns="468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1" y="0"/>
            <a:ext cx="3043343" cy="465455"/>
          </a:xfrm>
          <a:prstGeom prst="rect">
            <a:avLst/>
          </a:prstGeom>
        </p:spPr>
        <p:txBody>
          <a:bodyPr vert="horz" lIns="93646" tIns="46823" rIns="93646" bIns="46823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1"/>
            <a:ext cx="3043343" cy="465455"/>
          </a:xfrm>
          <a:prstGeom prst="rect">
            <a:avLst/>
          </a:prstGeom>
        </p:spPr>
        <p:txBody>
          <a:bodyPr vert="horz" lIns="93646" tIns="46823" rIns="93646" bIns="468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1" y="8842031"/>
            <a:ext cx="3043343" cy="465455"/>
          </a:xfrm>
          <a:prstGeom prst="rect">
            <a:avLst/>
          </a:prstGeom>
        </p:spPr>
        <p:txBody>
          <a:bodyPr vert="horz" lIns="93646" tIns="46823" rIns="93646" bIns="46823" rtlCol="0" anchor="b"/>
          <a:lstStyle>
            <a:lvl1pPr algn="r">
              <a:defRPr sz="1200"/>
            </a:lvl1pPr>
          </a:lstStyle>
          <a:p>
            <a:fld id="{9F3B8945-8F22-4CAA-922D-93C05B05A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820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6" tIns="46823" rIns="93646" bIns="4682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6" tIns="46823" rIns="93646" bIns="4682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6913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6" tIns="46823" rIns="93646" bIns="468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1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6" tIns="46823" rIns="93646" bIns="4682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1" y="8842031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6" tIns="46823" rIns="93646" bIns="4682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7A955D-F088-4F07-8BDA-01B331918F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46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7A955D-F088-4F07-8BDA-01B331918FF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256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C1D358-0A15-42A2-9890-FBA1C3A7BC1B}" type="slidenum">
              <a:rPr lang="en-US"/>
              <a:pPr/>
              <a:t>7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9ED034-F414-4574-9F82-1756277626B0}" type="slidenum">
              <a:rPr lang="en-US"/>
              <a:pPr/>
              <a:t>9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B7BA03-346E-495C-AB55-87A836833CE7}" type="slidenum">
              <a:rPr lang="en-US"/>
              <a:pPr/>
              <a:t>10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25083-AF40-4B83-8DE6-C193ABBEB4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917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1937A4-0B94-4F64-9E8A-2DEB402735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764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0E02E-FBEE-4E5E-BFF1-EF033E0996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315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77B338-FC8D-47E4-9665-D0D2B1462D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88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03009-1080-4333-A7E1-E3123736B8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64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3FE6E-977D-4B74-A351-5E50FFE551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594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43CBFF-C08A-4AD1-9530-8F2311E3F6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853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A56042-57EF-4DA6-8A0F-F05E3E2C1F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52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952CFE-F770-4833-BF6B-38F47A492D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30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671DB-662F-4EA1-AA8C-107234F7DA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60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8DFEE-9D04-46C4-BCDA-398D3AEFDD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03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IC Design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600" y="0"/>
            <a:ext cx="1803400" cy="182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8175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33D6575-E7F7-4520-9F34-BD24E4C4124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UM EECS </a:t>
            </a:r>
            <a:r>
              <a:rPr lang="en-US"/>
              <a:t>270 F2</a:t>
            </a:r>
            <a:r>
              <a:rPr lang="en-US" dirty="0"/>
              <a:t>5</a:t>
            </a:r>
            <a:br>
              <a:rPr lang="en-US" dirty="0"/>
            </a:br>
            <a:r>
              <a:rPr lang="en-US" dirty="0"/>
              <a:t>Introduction to Logic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13. Sequential Design Examples</a:t>
            </a:r>
          </a:p>
        </p:txBody>
      </p:sp>
    </p:spTree>
    <p:extLst>
      <p:ext uri="{BB962C8B-B14F-4D97-AF65-F5344CB8AC3E}">
        <p14:creationId xmlns:p14="http://schemas.microsoft.com/office/powerpoint/2010/main" val="205847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00088" y="996950"/>
            <a:ext cx="7916862" cy="534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/>
            <a:r>
              <a:rPr lang="en-US" sz="2400"/>
              <a:t>Design a sequential circuit that compares two unsigned n-bit numbers X=x</a:t>
            </a:r>
            <a:r>
              <a:rPr lang="en-US" sz="2400" baseline="-25000"/>
              <a:t>n-1</a:t>
            </a:r>
            <a:r>
              <a:rPr lang="en-US" sz="2400"/>
              <a:t> x</a:t>
            </a:r>
            <a:r>
              <a:rPr lang="en-US" sz="2400" baseline="-25000"/>
              <a:t>n-2</a:t>
            </a:r>
            <a:r>
              <a:rPr lang="en-US" sz="2400"/>
              <a:t> . . . x</a:t>
            </a:r>
            <a:r>
              <a:rPr lang="en-US" sz="2400" baseline="-25000"/>
              <a:t>0</a:t>
            </a:r>
            <a:r>
              <a:rPr lang="en-US" sz="2400"/>
              <a:t> and Y=y</a:t>
            </a:r>
            <a:r>
              <a:rPr lang="en-US" sz="2400" baseline="-25000"/>
              <a:t>n-1</a:t>
            </a:r>
            <a:r>
              <a:rPr lang="en-US" sz="2400"/>
              <a:t> y</a:t>
            </a:r>
            <a:r>
              <a:rPr lang="en-US" sz="2400" baseline="-25000"/>
              <a:t>n-2</a:t>
            </a:r>
            <a:r>
              <a:rPr lang="en-US" sz="2400"/>
              <a:t> . . . y</a:t>
            </a:r>
            <a:r>
              <a:rPr lang="en-US" sz="2400" baseline="-25000"/>
              <a:t>0</a:t>
            </a:r>
            <a:r>
              <a:rPr lang="en-US" sz="2400"/>
              <a:t>  applied serially starting with their most significant bits. The circuit should have two outputs z</a:t>
            </a:r>
            <a:r>
              <a:rPr lang="en-US" sz="2400" baseline="-25000"/>
              <a:t>1</a:t>
            </a:r>
            <a:r>
              <a:rPr lang="en-US" sz="2400"/>
              <a:t> and z</a:t>
            </a:r>
            <a:r>
              <a:rPr lang="en-US" sz="2400" baseline="-25000"/>
              <a:t>2</a:t>
            </a:r>
            <a:r>
              <a:rPr lang="en-US" sz="2400"/>
              <a:t> that indicate the result of the comparison according to the code:</a:t>
            </a:r>
          </a:p>
          <a:p>
            <a:pPr algn="just"/>
            <a:r>
              <a:rPr lang="en-US" sz="2400"/>
              <a:t>	z</a:t>
            </a:r>
            <a:r>
              <a:rPr lang="en-US" sz="2400" baseline="-25000"/>
              <a:t>2</a:t>
            </a:r>
            <a:r>
              <a:rPr lang="en-US" sz="2400"/>
              <a:t>	z</a:t>
            </a:r>
            <a:r>
              <a:rPr lang="en-US" sz="2400" baseline="-25000"/>
              <a:t>1</a:t>
            </a:r>
          </a:p>
          <a:p>
            <a:pPr algn="just"/>
            <a:r>
              <a:rPr lang="en-US" sz="2400"/>
              <a:t>	0	0	X = Y</a:t>
            </a:r>
          </a:p>
          <a:p>
            <a:pPr algn="just"/>
            <a:r>
              <a:rPr lang="en-US" sz="2400"/>
              <a:t>	0	1	X &gt; Y</a:t>
            </a:r>
          </a:p>
          <a:p>
            <a:pPr algn="just"/>
            <a:r>
              <a:rPr lang="en-US" sz="2400"/>
              <a:t>	1	0	X &lt; Y	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Sequence Detector in Verilog</a:t>
            </a:r>
          </a:p>
        </p:txBody>
      </p:sp>
      <p:graphicFrame>
        <p:nvGraphicFramePr>
          <p:cNvPr id="43" name="Table 42"/>
          <p:cNvGraphicFramePr>
            <a:graphicFrameLocks noGrp="1"/>
          </p:cNvGraphicFramePr>
          <p:nvPr/>
        </p:nvGraphicFramePr>
        <p:xfrm>
          <a:off x="561109" y="1417638"/>
          <a:ext cx="3749040" cy="296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199265223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6746335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419204618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825310937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0" i="1" dirty="0">
                          <a:solidFill>
                            <a:schemeClr val="tx1"/>
                          </a:solidFill>
                        </a:rPr>
                        <a:t>State Table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74245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</a:t>
                      </a:r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</a:rPr>
                        <a:t>out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15718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506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zero1s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zero1s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one1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79925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one1</a:t>
                      </a:r>
                      <a:endParaRPr lang="en-US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zero1s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two1s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67094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two1s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zero1s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three1s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19460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three1s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zero1s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three1s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3440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  <a:r>
                        <a:rPr lang="en-US" baseline="30000" dirty="0"/>
                        <a:t>+</a:t>
                      </a:r>
                      <a:endParaRPr lang="en-US" i="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i="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55168229"/>
                  </a:ext>
                </a:extLst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/>
        </p:nvGraphicFramePr>
        <p:xfrm>
          <a:off x="4340629" y="1417638"/>
          <a:ext cx="4114800" cy="40731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199265223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6746335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419204618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686583463"/>
                    </a:ext>
                  </a:extLst>
                </a:gridCol>
              </a:tblGrid>
              <a:tr h="374904">
                <a:tc gridSpan="4">
                  <a:txBody>
                    <a:bodyPr/>
                    <a:lstStyle/>
                    <a:p>
                      <a:pPr algn="ctr"/>
                      <a:r>
                        <a:rPr lang="en-US" b="0" i="1" dirty="0">
                          <a:solidFill>
                            <a:schemeClr val="tx1"/>
                          </a:solidFill>
                        </a:rPr>
                        <a:t>Transition List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813825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Transition</a:t>
                      </a:r>
                      <a:br>
                        <a:rPr lang="en-US" dirty="0"/>
                      </a:br>
                      <a:r>
                        <a:rPr lang="en-US" dirty="0"/>
                        <a:t>Expression</a:t>
                      </a:r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  <a:r>
                        <a:rPr lang="en-US" baseline="30000" dirty="0"/>
                        <a:t>+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</a:rPr>
                        <a:t>out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157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zero1s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~in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zero1s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79925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zero1s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in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one1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6832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one1</a:t>
                      </a:r>
                      <a:endParaRPr lang="en-US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~in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zero1s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067094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one1</a:t>
                      </a:r>
                      <a:endParaRPr lang="en-US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in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two1s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803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two1s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~in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zero1s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19460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two1s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in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three1s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0280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three1s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~in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zero1s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3440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three1s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in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three1s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9487951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/>
        </p:nvGraphicFramePr>
        <p:xfrm>
          <a:off x="561109" y="1417638"/>
          <a:ext cx="3749040" cy="296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199265223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6746335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419204618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825310937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0" i="1" dirty="0">
                          <a:solidFill>
                            <a:schemeClr val="tx1"/>
                          </a:solidFill>
                        </a:rPr>
                        <a:t>Transition Table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74245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 Q</a:t>
                      </a:r>
                      <a:r>
                        <a:rPr lang="en-US" baseline="-25000" dirty="0"/>
                        <a:t>0</a:t>
                      </a:r>
                      <a:endParaRPr lang="en-US" b="0" i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</a:t>
                      </a:r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</a:rPr>
                        <a:t>out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15718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506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0 1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79925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0 1</a:t>
                      </a:r>
                      <a:endParaRPr lang="en-US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67094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1 1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19460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1 1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1 1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3440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1</a:t>
                      </a:r>
                      <a:r>
                        <a:rPr lang="en-US" baseline="30000" dirty="0"/>
                        <a:t>+</a:t>
                      </a:r>
                      <a:r>
                        <a:rPr lang="en-US" dirty="0"/>
                        <a:t> Q</a:t>
                      </a:r>
                      <a:r>
                        <a:rPr lang="en-US" baseline="-25000" dirty="0"/>
                        <a:t>0</a:t>
                      </a:r>
                      <a:r>
                        <a:rPr lang="en-US" baseline="30000" dirty="0"/>
                        <a:t>+</a:t>
                      </a:r>
                      <a:endParaRPr lang="en-US" b="0" i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i="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55168229"/>
                  </a:ext>
                </a:extLst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881149" y="4953505"/>
          <a:ext cx="3108960" cy="1559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18743398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568871197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State Assignment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778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parameter</a:t>
                      </a:r>
                      <a:r>
                        <a:rPr lang="en-US" dirty="0"/>
                        <a:t> zero1s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parameter</a:t>
                      </a:r>
                      <a:r>
                        <a:rPr lang="en-US" dirty="0"/>
                        <a:t> one1</a:t>
                      </a:r>
                      <a:br>
                        <a:rPr lang="en-US" dirty="0"/>
                      </a:b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parameter</a:t>
                      </a:r>
                      <a:r>
                        <a:rPr lang="en-US" dirty="0"/>
                        <a:t> two1s</a:t>
                      </a:r>
                      <a:br>
                        <a:rPr lang="en-US" dirty="0"/>
                      </a:b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parameter</a:t>
                      </a:r>
                      <a:r>
                        <a:rPr lang="en-US" dirty="0"/>
                        <a:t> three1s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= 2’b00;</a:t>
                      </a:r>
                    </a:p>
                    <a:p>
                      <a:r>
                        <a:rPr lang="en-US" dirty="0"/>
                        <a:t>= 2'b01;</a:t>
                      </a:r>
                    </a:p>
                    <a:p>
                      <a:r>
                        <a:rPr lang="en-US" dirty="0"/>
                        <a:t>= 2'b10;</a:t>
                      </a:r>
                      <a:br>
                        <a:rPr lang="en-US" dirty="0"/>
                      </a:br>
                      <a:r>
                        <a:rPr lang="en-US" dirty="0"/>
                        <a:t>= 2'b11;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4345317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363" y="1849417"/>
            <a:ext cx="3793331" cy="357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823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Sequence Detector V1: </a:t>
            </a:r>
            <a:r>
              <a:rPr lang="en-US" i="1" dirty="0"/>
              <a:t>assign</a:t>
            </a:r>
          </a:p>
        </p:txBody>
      </p:sp>
      <p:sp>
        <p:nvSpPr>
          <p:cNvPr id="4" name="Rectangle 3"/>
          <p:cNvSpPr/>
          <p:nvPr/>
        </p:nvSpPr>
        <p:spPr>
          <a:xfrm>
            <a:off x="4010437" y="1326498"/>
            <a:ext cx="5112297" cy="427809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+mn-lt"/>
              </a:rPr>
              <a:t>module</a:t>
            </a:r>
            <a:r>
              <a:rPr lang="en-US" sz="1600" dirty="0">
                <a:latin typeface="+mn-lt"/>
              </a:rPr>
              <a:t> SequenceDetectorV1(input </a:t>
            </a:r>
            <a:r>
              <a:rPr lang="en-US" sz="1600" dirty="0" err="1">
                <a:latin typeface="+mn-lt"/>
              </a:rPr>
              <a:t>clk</a:t>
            </a:r>
            <a:r>
              <a:rPr lang="en-US" sz="1600" dirty="0">
                <a:latin typeface="+mn-lt"/>
              </a:rPr>
              <a:t>, in, output out);</a:t>
            </a:r>
          </a:p>
          <a:p>
            <a:pPr defTabSz="463550"/>
            <a:r>
              <a:rPr lang="en-US" sz="1600" dirty="0">
                <a:latin typeface="+mn-lt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+mn-lt"/>
              </a:rPr>
              <a:t>reg</a:t>
            </a:r>
            <a:r>
              <a:rPr lang="en-US" sz="1600" dirty="0">
                <a:latin typeface="+mn-lt"/>
              </a:rPr>
              <a:t> [1:0] Q;</a:t>
            </a:r>
            <a:br>
              <a:rPr lang="en-US" sz="1600" dirty="0">
                <a:latin typeface="+mn-lt"/>
              </a:rPr>
            </a:b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initial</a:t>
            </a:r>
            <a:r>
              <a:rPr lang="en-US" sz="1600" dirty="0">
                <a:latin typeface="+mn-lt"/>
              </a:rPr>
              <a:t> Q = 2'b00;</a:t>
            </a:r>
            <a:br>
              <a:rPr lang="en-US" sz="1600" dirty="0">
                <a:latin typeface="+mn-lt"/>
              </a:rPr>
            </a:br>
            <a:endParaRPr lang="en-US" sz="1600" dirty="0">
              <a:latin typeface="+mn-lt"/>
            </a:endParaRPr>
          </a:p>
          <a:p>
            <a:pPr defTabSz="463550"/>
            <a:r>
              <a:rPr lang="en-US" sz="1600" dirty="0">
                <a:latin typeface="+mn-lt"/>
              </a:rPr>
              <a:t>// Next-state logic: assign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wire</a:t>
            </a:r>
            <a:r>
              <a:rPr lang="en-US" sz="1600" dirty="0">
                <a:latin typeface="+mn-lt"/>
              </a:rPr>
              <a:t> [1:0] D;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assign</a:t>
            </a:r>
            <a:r>
              <a:rPr lang="en-US" sz="1600" dirty="0">
                <a:latin typeface="+mn-lt"/>
              </a:rPr>
              <a:t> D[1] = in &amp; (Q[1] | Q[0]);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assign</a:t>
            </a:r>
            <a:r>
              <a:rPr lang="en-US" sz="1600" dirty="0">
                <a:latin typeface="+mn-lt"/>
              </a:rPr>
              <a:t> D[0] = in &amp; (Q[1] | ~Q[0]);</a:t>
            </a:r>
            <a:br>
              <a:rPr lang="en-US" sz="1600" dirty="0">
                <a:latin typeface="+mn-lt"/>
              </a:rPr>
            </a:b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// State Update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always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@</a:t>
            </a:r>
            <a:r>
              <a:rPr lang="en-US" sz="1600" dirty="0">
                <a:latin typeface="+mn-lt"/>
              </a:rPr>
              <a:t>(</a:t>
            </a:r>
            <a:r>
              <a:rPr lang="en-US" sz="1600" dirty="0" err="1">
                <a:solidFill>
                  <a:srgbClr val="FF0000"/>
                </a:solidFill>
                <a:latin typeface="+mn-lt"/>
              </a:rPr>
              <a:t>posedge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clk</a:t>
            </a:r>
            <a:r>
              <a:rPr lang="en-US" sz="1600" dirty="0">
                <a:latin typeface="+mn-lt"/>
              </a:rPr>
              <a:t>)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	Q &lt;= D;</a:t>
            </a:r>
            <a:br>
              <a:rPr lang="en-US" sz="1600" dirty="0">
                <a:latin typeface="+mn-lt"/>
              </a:rPr>
            </a:br>
            <a:endParaRPr lang="en-US" sz="1600" dirty="0">
              <a:latin typeface="+mn-lt"/>
            </a:endParaRPr>
          </a:p>
          <a:p>
            <a:pPr defTabSz="463550"/>
            <a:r>
              <a:rPr lang="en-US" sz="1600" dirty="0">
                <a:latin typeface="+mn-lt"/>
              </a:rPr>
              <a:t>// Output logic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assign</a:t>
            </a:r>
            <a:r>
              <a:rPr lang="en-US" sz="1600" dirty="0">
                <a:latin typeface="+mn-lt"/>
              </a:rPr>
              <a:t> out = (Q[1] &amp; Q[0]);</a:t>
            </a:r>
          </a:p>
          <a:p>
            <a:r>
              <a:rPr lang="en-US" sz="1600" dirty="0" err="1">
                <a:solidFill>
                  <a:srgbClr val="FF0000"/>
                </a:solidFill>
                <a:latin typeface="+mn-lt"/>
              </a:rPr>
              <a:t>endmodule</a:t>
            </a:r>
            <a:endParaRPr lang="en-US" sz="16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326498"/>
          <a:ext cx="3749040" cy="296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199265223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6746335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419204618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825310937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0" i="1" dirty="0">
                          <a:solidFill>
                            <a:schemeClr val="tx1"/>
                          </a:solidFill>
                        </a:rPr>
                        <a:t>Transition Table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74245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 Q</a:t>
                      </a:r>
                      <a:r>
                        <a:rPr lang="en-US" baseline="-25000" dirty="0"/>
                        <a:t>0</a:t>
                      </a:r>
                      <a:endParaRPr lang="en-US" b="0" i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</a:t>
                      </a:r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</a:rPr>
                        <a:t>out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15718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506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0 1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79925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0 1</a:t>
                      </a:r>
                      <a:endParaRPr lang="en-US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67094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1 1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19460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1 1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1 1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3440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1</a:t>
                      </a:r>
                      <a:r>
                        <a:rPr lang="en-US" baseline="30000" dirty="0"/>
                        <a:t>+</a:t>
                      </a:r>
                      <a:r>
                        <a:rPr lang="en-US" dirty="0"/>
                        <a:t> Q</a:t>
                      </a:r>
                      <a:r>
                        <a:rPr lang="en-US" baseline="-25000" dirty="0"/>
                        <a:t>0</a:t>
                      </a:r>
                      <a:r>
                        <a:rPr lang="en-US" baseline="30000" dirty="0"/>
                        <a:t>+</a:t>
                      </a:r>
                      <a:endParaRPr lang="en-US" b="0" i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i="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55168229"/>
                  </a:ext>
                </a:extLst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4226312" y="2558706"/>
            <a:ext cx="3401122" cy="1054038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407035"/>
              </p:ext>
            </p:extLst>
          </p:nvPr>
        </p:nvGraphicFramePr>
        <p:xfrm>
          <a:off x="769620" y="4359519"/>
          <a:ext cx="2209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09680" imgH="1066680" progId="Equation.DSMT4">
                  <p:embed/>
                </p:oleObj>
              </mc:Choice>
              <mc:Fallback>
                <p:oleObj name="Equation" r:id="rId2" imgW="2209680" imgH="10666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9620" y="4359519"/>
                        <a:ext cx="2209800" cy="106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ounded Rectangle 13"/>
          <p:cNvSpPr/>
          <p:nvPr/>
        </p:nvSpPr>
        <p:spPr>
          <a:xfrm>
            <a:off x="4226312" y="4753812"/>
            <a:ext cx="3401122" cy="543017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266798"/>
              </p:ext>
            </p:extLst>
          </p:nvPr>
        </p:nvGraphicFramePr>
        <p:xfrm>
          <a:off x="142879" y="5345078"/>
          <a:ext cx="3463282" cy="137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6926564" imgH="2758524" progId="Visio.Drawing.11">
                  <p:embed/>
                </p:oleObj>
              </mc:Choice>
              <mc:Fallback>
                <p:oleObj name="Visio" r:id="rId4" imgW="6926564" imgH="2758524" progId="Visio.Drawing.11">
                  <p:embed/>
                  <p:pic>
                    <p:nvPicPr>
                      <p:cNvPr id="4200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9" y="5345078"/>
                        <a:ext cx="3463282" cy="137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768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Sequence Detector V1: </a:t>
            </a:r>
            <a:r>
              <a:rPr lang="en-US" i="1" dirty="0"/>
              <a:t>always</a:t>
            </a:r>
          </a:p>
        </p:txBody>
      </p:sp>
      <p:sp>
        <p:nvSpPr>
          <p:cNvPr id="4" name="Rectangle 3"/>
          <p:cNvSpPr/>
          <p:nvPr/>
        </p:nvSpPr>
        <p:spPr>
          <a:xfrm>
            <a:off x="4010437" y="1326498"/>
            <a:ext cx="5112297" cy="501675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+mn-lt"/>
              </a:rPr>
              <a:t>module</a:t>
            </a:r>
            <a:r>
              <a:rPr lang="en-US" sz="1600" dirty="0">
                <a:latin typeface="+mn-lt"/>
              </a:rPr>
              <a:t> SequenceDetectorV1(input </a:t>
            </a:r>
            <a:r>
              <a:rPr lang="en-US" sz="1600" dirty="0" err="1">
                <a:latin typeface="+mn-lt"/>
              </a:rPr>
              <a:t>clk</a:t>
            </a:r>
            <a:r>
              <a:rPr lang="en-US" sz="1600" dirty="0">
                <a:latin typeface="+mn-lt"/>
              </a:rPr>
              <a:t>, in, output out);</a:t>
            </a:r>
          </a:p>
          <a:p>
            <a:pPr defTabSz="463550"/>
            <a:r>
              <a:rPr lang="en-US" sz="1600" dirty="0">
                <a:latin typeface="+mn-lt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+mn-lt"/>
              </a:rPr>
              <a:t>reg</a:t>
            </a:r>
            <a:r>
              <a:rPr lang="en-US" sz="1600" dirty="0">
                <a:latin typeface="+mn-lt"/>
              </a:rPr>
              <a:t> [1:0] Q;</a:t>
            </a:r>
            <a:br>
              <a:rPr lang="en-US" sz="1600" dirty="0">
                <a:latin typeface="+mn-lt"/>
              </a:rPr>
            </a:b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initial</a:t>
            </a:r>
            <a:r>
              <a:rPr lang="en-US" sz="1600" dirty="0">
                <a:latin typeface="+mn-lt"/>
              </a:rPr>
              <a:t> Q = 2'b00;</a:t>
            </a:r>
            <a:br>
              <a:rPr lang="en-US" sz="1600" dirty="0">
                <a:latin typeface="+mn-lt"/>
              </a:rPr>
            </a:br>
            <a:endParaRPr lang="en-US" sz="1600" dirty="0">
              <a:latin typeface="+mn-lt"/>
            </a:endParaRPr>
          </a:p>
          <a:p>
            <a:pPr defTabSz="463550"/>
            <a:r>
              <a:rPr lang="en-US" sz="1600" dirty="0">
                <a:latin typeface="+mn-lt"/>
              </a:rPr>
              <a:t>// Next-state logic: always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+mn-lt"/>
              </a:rPr>
              <a:t>reg</a:t>
            </a:r>
            <a:r>
              <a:rPr lang="en-US" sz="1600" dirty="0">
                <a:latin typeface="+mn-lt"/>
              </a:rPr>
              <a:t> [1:0] D;</a:t>
            </a:r>
          </a:p>
          <a:p>
            <a:pPr defTabSz="463550"/>
            <a:r>
              <a:rPr lang="en-US" sz="1600" dirty="0">
                <a:latin typeface="+mn-lt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always @</a:t>
            </a:r>
            <a:r>
              <a:rPr lang="en-US" sz="1600" dirty="0">
                <a:latin typeface="+mn-lt"/>
              </a:rPr>
              <a:t>*</a:t>
            </a:r>
          </a:p>
          <a:p>
            <a:pPr defTabSz="463550"/>
            <a:r>
              <a:rPr lang="en-US" sz="1600" dirty="0">
                <a:latin typeface="+mn-lt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begin</a:t>
            </a:r>
          </a:p>
          <a:p>
            <a:pPr defTabSz="463550"/>
            <a:r>
              <a:rPr lang="en-US" sz="1600" dirty="0">
                <a:latin typeface="+mn-lt"/>
              </a:rPr>
              <a:t>		D[1] &lt;= in &amp; (Q[1] | Q[0]);</a:t>
            </a:r>
          </a:p>
          <a:p>
            <a:pPr defTabSz="463550"/>
            <a:r>
              <a:rPr lang="en-US" sz="1600" dirty="0">
                <a:latin typeface="+mn-lt"/>
              </a:rPr>
              <a:t>		D[0] &lt;= in &amp; (Q[1] | ~Q[0]);</a:t>
            </a:r>
          </a:p>
          <a:p>
            <a:pPr defTabSz="463550"/>
            <a:r>
              <a:rPr lang="en-US" sz="1600" dirty="0">
                <a:latin typeface="+mn-lt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end</a:t>
            </a:r>
          </a:p>
          <a:p>
            <a:pPr defTabSz="463550"/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// State Update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always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@</a:t>
            </a:r>
            <a:r>
              <a:rPr lang="en-US" sz="1600" dirty="0">
                <a:latin typeface="+mn-lt"/>
              </a:rPr>
              <a:t>(</a:t>
            </a:r>
            <a:r>
              <a:rPr lang="en-US" sz="1600" dirty="0" err="1">
                <a:solidFill>
                  <a:srgbClr val="FF0000"/>
                </a:solidFill>
                <a:latin typeface="+mn-lt"/>
              </a:rPr>
              <a:t>posedge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clk</a:t>
            </a:r>
            <a:r>
              <a:rPr lang="en-US" sz="1600" dirty="0">
                <a:latin typeface="+mn-lt"/>
              </a:rPr>
              <a:t>)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	Q &lt;= D;</a:t>
            </a:r>
            <a:br>
              <a:rPr lang="en-US" sz="1600" dirty="0">
                <a:latin typeface="+mn-lt"/>
              </a:rPr>
            </a:br>
            <a:endParaRPr lang="en-US" sz="1600" dirty="0">
              <a:latin typeface="+mn-lt"/>
            </a:endParaRPr>
          </a:p>
          <a:p>
            <a:pPr defTabSz="463550"/>
            <a:r>
              <a:rPr lang="en-US" sz="1600" dirty="0">
                <a:latin typeface="+mn-lt"/>
              </a:rPr>
              <a:t>// Output logic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assign</a:t>
            </a:r>
            <a:r>
              <a:rPr lang="en-US" sz="1600" dirty="0">
                <a:latin typeface="+mn-lt"/>
              </a:rPr>
              <a:t> out = (Q[1] &amp; Q[0]);</a:t>
            </a:r>
          </a:p>
          <a:p>
            <a:r>
              <a:rPr lang="en-US" sz="1600" dirty="0" err="1">
                <a:solidFill>
                  <a:srgbClr val="FF0000"/>
                </a:solidFill>
                <a:latin typeface="+mn-lt"/>
              </a:rPr>
              <a:t>endmodule</a:t>
            </a:r>
            <a:endParaRPr lang="en-US" sz="16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326498"/>
          <a:ext cx="3749040" cy="296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199265223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6746335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419204618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1825310937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0" i="1" dirty="0">
                          <a:solidFill>
                            <a:schemeClr val="tx1"/>
                          </a:solidFill>
                        </a:rPr>
                        <a:t>Transition Table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74245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 Q</a:t>
                      </a:r>
                      <a:r>
                        <a:rPr lang="en-US" baseline="-25000" dirty="0"/>
                        <a:t>0</a:t>
                      </a:r>
                      <a:endParaRPr lang="en-US" b="0" i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</a:t>
                      </a:r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</a:rPr>
                        <a:t>out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15718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506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0 1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79925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0 1</a:t>
                      </a:r>
                      <a:endParaRPr lang="en-US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67094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1 1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19460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1 1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0 0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1 1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3440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Q</a:t>
                      </a:r>
                      <a:r>
                        <a:rPr lang="en-US" baseline="-25000" dirty="0"/>
                        <a:t>1</a:t>
                      </a:r>
                      <a:r>
                        <a:rPr lang="en-US" baseline="30000" dirty="0"/>
                        <a:t>+</a:t>
                      </a:r>
                      <a:r>
                        <a:rPr lang="en-US" dirty="0"/>
                        <a:t> Q</a:t>
                      </a:r>
                      <a:r>
                        <a:rPr lang="en-US" baseline="-25000" dirty="0"/>
                        <a:t>0</a:t>
                      </a:r>
                      <a:r>
                        <a:rPr lang="en-US" baseline="30000" dirty="0"/>
                        <a:t>+</a:t>
                      </a:r>
                      <a:endParaRPr lang="en-US" b="0" i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i="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55168229"/>
                  </a:ext>
                </a:extLst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4226312" y="2558706"/>
            <a:ext cx="3401122" cy="1734512"/>
          </a:xfrm>
          <a:prstGeom prst="roundRect">
            <a:avLst>
              <a:gd name="adj" fmla="val 8309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465009"/>
              </p:ext>
            </p:extLst>
          </p:nvPr>
        </p:nvGraphicFramePr>
        <p:xfrm>
          <a:off x="769620" y="4359519"/>
          <a:ext cx="2209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09680" imgH="1066680" progId="Equation.DSMT4">
                  <p:embed/>
                </p:oleObj>
              </mc:Choice>
              <mc:Fallback>
                <p:oleObj name="Equation" r:id="rId2" imgW="2209680" imgH="10666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9620" y="4359519"/>
                        <a:ext cx="2209800" cy="1066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8811331"/>
              </p:ext>
            </p:extLst>
          </p:nvPr>
        </p:nvGraphicFramePr>
        <p:xfrm>
          <a:off x="142879" y="5345078"/>
          <a:ext cx="3463282" cy="137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6926564" imgH="2758524" progId="Visio.Drawing.11">
                  <p:embed/>
                </p:oleObj>
              </mc:Choice>
              <mc:Fallback>
                <p:oleObj name="Visio" r:id="rId4" imgW="6926564" imgH="2758524" progId="Visio.Drawing.11">
                  <p:embed/>
                  <p:pic>
                    <p:nvPicPr>
                      <p:cNvPr id="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9" y="5345078"/>
                        <a:ext cx="3463282" cy="137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783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Sequence Detector V2</a:t>
            </a:r>
          </a:p>
        </p:txBody>
      </p:sp>
      <p:sp>
        <p:nvSpPr>
          <p:cNvPr id="4" name="Rectangle 3"/>
          <p:cNvSpPr/>
          <p:nvPr/>
        </p:nvSpPr>
        <p:spPr>
          <a:xfrm>
            <a:off x="4010437" y="1326498"/>
            <a:ext cx="5241178" cy="55092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defTabSz="230188"/>
            <a:r>
              <a:rPr lang="en-US" sz="1600" dirty="0">
                <a:solidFill>
                  <a:srgbClr val="FF0000"/>
                </a:solidFill>
                <a:latin typeface="+mn-lt"/>
              </a:rPr>
              <a:t>module</a:t>
            </a:r>
            <a:r>
              <a:rPr lang="en-US" sz="1600" dirty="0">
                <a:latin typeface="+mn-lt"/>
              </a:rPr>
              <a:t> SequenceDetectorV2(input </a:t>
            </a:r>
            <a:r>
              <a:rPr lang="en-US" sz="1600" dirty="0" err="1">
                <a:latin typeface="+mn-lt"/>
              </a:rPr>
              <a:t>clk</a:t>
            </a:r>
            <a:r>
              <a:rPr lang="en-US" sz="1600" dirty="0">
                <a:latin typeface="+mn-lt"/>
              </a:rPr>
              <a:t>, in, output out);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+mn-lt"/>
              </a:rPr>
              <a:t>reg</a:t>
            </a:r>
            <a:r>
              <a:rPr lang="en-US" sz="1600" dirty="0">
                <a:latin typeface="+mn-lt"/>
              </a:rPr>
              <a:t> [1:0] Q, D;</a:t>
            </a:r>
            <a:br>
              <a:rPr lang="en-US" sz="1600" dirty="0">
                <a:latin typeface="+mn-lt"/>
              </a:rPr>
            </a:b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initial</a:t>
            </a:r>
            <a:r>
              <a:rPr lang="en-US" sz="1600" dirty="0">
                <a:latin typeface="+mn-lt"/>
              </a:rPr>
              <a:t> Q = 2'b00;</a:t>
            </a:r>
            <a:br>
              <a:rPr lang="en-US" sz="1600" dirty="0">
                <a:latin typeface="+mn-lt"/>
              </a:rPr>
            </a:br>
            <a:endParaRPr lang="en-US" sz="1600" dirty="0">
              <a:latin typeface="+mn-lt"/>
            </a:endParaRPr>
          </a:p>
          <a:p>
            <a:pPr defTabSz="230188"/>
            <a:r>
              <a:rPr lang="en-US" sz="1600" dirty="0">
                <a:latin typeface="+mn-lt"/>
              </a:rPr>
              <a:t>// State Transitions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always @</a:t>
            </a:r>
            <a:r>
              <a:rPr lang="en-US" sz="1600" dirty="0">
                <a:latin typeface="+mn-lt"/>
              </a:rPr>
              <a:t>*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begin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case</a:t>
            </a:r>
            <a:r>
              <a:rPr lang="en-US" sz="1600" dirty="0">
                <a:latin typeface="+mn-lt"/>
              </a:rPr>
              <a:t>(Q)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		zero1s:	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if</a:t>
            </a:r>
            <a:r>
              <a:rPr lang="en-US" sz="1600" dirty="0">
                <a:latin typeface="+mn-lt"/>
              </a:rPr>
              <a:t> (in) D &lt;= one1; 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else</a:t>
            </a:r>
            <a:r>
              <a:rPr lang="en-US" sz="1600" dirty="0">
                <a:latin typeface="+mn-lt"/>
              </a:rPr>
              <a:t> D &lt;= zero1s;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		one1:	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if</a:t>
            </a:r>
            <a:r>
              <a:rPr lang="en-US" sz="1600" dirty="0">
                <a:latin typeface="+mn-lt"/>
              </a:rPr>
              <a:t> (in) D &lt;= two1s; 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else</a:t>
            </a:r>
            <a:r>
              <a:rPr lang="en-US" sz="1600" dirty="0">
                <a:latin typeface="+mn-lt"/>
              </a:rPr>
              <a:t> D &lt;= zero1s;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		two1s:	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if</a:t>
            </a:r>
            <a:r>
              <a:rPr lang="en-US" sz="1600" dirty="0">
                <a:latin typeface="+mn-lt"/>
              </a:rPr>
              <a:t> (in) D &lt;= three1s; 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else</a:t>
            </a:r>
            <a:r>
              <a:rPr lang="en-US" sz="1600" dirty="0">
                <a:latin typeface="+mn-lt"/>
              </a:rPr>
              <a:t> D &lt;= zero1s;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		three1s: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if</a:t>
            </a:r>
            <a:r>
              <a:rPr lang="en-US" sz="1600" dirty="0">
                <a:latin typeface="+mn-lt"/>
              </a:rPr>
              <a:t> (in) D &lt;= three1s; 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else</a:t>
            </a:r>
            <a:r>
              <a:rPr lang="en-US" sz="1600" dirty="0">
                <a:latin typeface="+mn-lt"/>
              </a:rPr>
              <a:t> D &lt;= zero1s;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	</a:t>
            </a:r>
            <a:r>
              <a:rPr lang="en-US" sz="1600" dirty="0" err="1">
                <a:solidFill>
                  <a:srgbClr val="FF0000"/>
                </a:solidFill>
                <a:latin typeface="+mn-lt"/>
              </a:rPr>
              <a:t>endcase</a:t>
            </a:r>
            <a:endParaRPr lang="en-US" sz="1600" dirty="0">
              <a:solidFill>
                <a:srgbClr val="FF0000"/>
              </a:solidFill>
              <a:latin typeface="+mn-lt"/>
            </a:endParaRPr>
          </a:p>
          <a:p>
            <a:pPr defTabSz="463550"/>
            <a:r>
              <a:rPr lang="en-US" sz="1600" dirty="0">
                <a:latin typeface="+mn-lt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end</a:t>
            </a:r>
            <a:br>
              <a:rPr lang="en-US" sz="1600" dirty="0">
                <a:latin typeface="+mn-lt"/>
              </a:rPr>
            </a:b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// State Update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always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@</a:t>
            </a:r>
            <a:r>
              <a:rPr lang="en-US" sz="1600" dirty="0">
                <a:latin typeface="+mn-lt"/>
              </a:rPr>
              <a:t>(</a:t>
            </a:r>
            <a:r>
              <a:rPr lang="en-US" sz="1600" dirty="0" err="1">
                <a:solidFill>
                  <a:srgbClr val="FF0000"/>
                </a:solidFill>
                <a:latin typeface="+mn-lt"/>
              </a:rPr>
              <a:t>posedge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clk</a:t>
            </a:r>
            <a:r>
              <a:rPr lang="en-US" sz="1600" dirty="0">
                <a:latin typeface="+mn-lt"/>
              </a:rPr>
              <a:t>) Q &lt;= D;</a:t>
            </a:r>
            <a:br>
              <a:rPr lang="en-US" sz="1600" dirty="0">
                <a:latin typeface="+mn-lt"/>
              </a:rPr>
            </a:br>
            <a:endParaRPr lang="en-US" sz="1600" dirty="0">
              <a:latin typeface="+mn-lt"/>
            </a:endParaRPr>
          </a:p>
          <a:p>
            <a:pPr defTabSz="463550"/>
            <a:r>
              <a:rPr lang="en-US" sz="1600" dirty="0">
                <a:latin typeface="+mn-lt"/>
              </a:rPr>
              <a:t>// Output logic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+mn-lt"/>
              </a:rPr>
              <a:t>assign</a:t>
            </a:r>
            <a:r>
              <a:rPr lang="en-US" sz="1600" dirty="0">
                <a:latin typeface="+mn-lt"/>
              </a:rPr>
              <a:t> out = (Q[1] &amp; Q[0]);</a:t>
            </a:r>
          </a:p>
          <a:p>
            <a:r>
              <a:rPr lang="en-US" sz="1600" dirty="0" err="1">
                <a:solidFill>
                  <a:srgbClr val="FF0000"/>
                </a:solidFill>
                <a:latin typeface="+mn-lt"/>
              </a:rPr>
              <a:t>endmodule</a:t>
            </a:r>
            <a:endParaRPr lang="en-US" sz="16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-118538" y="1326498"/>
          <a:ext cx="4114800" cy="40731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199265223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6746335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419204618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3686583463"/>
                    </a:ext>
                  </a:extLst>
                </a:gridCol>
              </a:tblGrid>
              <a:tr h="374904">
                <a:tc gridSpan="4">
                  <a:txBody>
                    <a:bodyPr/>
                    <a:lstStyle/>
                    <a:p>
                      <a:pPr algn="ctr"/>
                      <a:r>
                        <a:rPr lang="en-US" b="0" i="1" dirty="0">
                          <a:solidFill>
                            <a:schemeClr val="tx1"/>
                          </a:solidFill>
                        </a:rPr>
                        <a:t>Transition List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813825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Transition</a:t>
                      </a:r>
                      <a:br>
                        <a:rPr lang="en-US" dirty="0"/>
                      </a:br>
                      <a:r>
                        <a:rPr lang="en-US" dirty="0"/>
                        <a:t>Expression</a:t>
                      </a:r>
                      <a:endParaRPr lang="en-US" b="0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</a:t>
                      </a:r>
                      <a:r>
                        <a:rPr lang="en-US" baseline="30000" dirty="0"/>
                        <a:t>+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chemeClr val="tx1"/>
                          </a:solidFill>
                        </a:rPr>
                        <a:t>out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157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zero1s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~in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zero1s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79925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zero1s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in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one1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6832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one1</a:t>
                      </a:r>
                      <a:endParaRPr lang="en-US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~in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zero1s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067094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one1</a:t>
                      </a:r>
                      <a:endParaRPr lang="en-US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in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two1s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803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two1s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~in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zero1s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19460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two1s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in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three1s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0280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three1s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~in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zero1s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73440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three1s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in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three1s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9487951"/>
                  </a:ext>
                </a:extLst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4204010" y="2558705"/>
            <a:ext cx="4917688" cy="2481645"/>
          </a:xfrm>
          <a:prstGeom prst="roundRect">
            <a:avLst>
              <a:gd name="adj" fmla="val 8309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561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78744" y="3013502"/>
            <a:ext cx="45865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ModelSim</a:t>
            </a:r>
            <a:r>
              <a:rPr lang="en-US" sz="4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Demo</a:t>
            </a:r>
          </a:p>
        </p:txBody>
      </p:sp>
    </p:spTree>
    <p:extLst>
      <p:ext uri="{BB962C8B-B14F-4D97-AF65-F5344CB8AC3E}">
        <p14:creationId xmlns:p14="http://schemas.microsoft.com/office/powerpoint/2010/main" val="2138144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700088" y="996950"/>
            <a:ext cx="7916862" cy="534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/>
            <a:r>
              <a:rPr lang="en-US" sz="2400" dirty="0"/>
              <a:t>Design a sequential circuit that monitors the condition of a patient in a hospital bed. The input to the circuit is a binary number n that ranges in value from 1 to 7 and indicates the patient’s condition. The expected value of n is 3, but values of 2 and 4 are not considered abnormal. A new value of n is sent to the monitor automatically every 5 seconds. If n goes below 2 or above 4 on two or more occasions, the monitor should activate an alarm at a nurse’s station. The nurse responds by administering medication to the patient and resetting the monitor. Construct a suitable state table and corresponding transition table for this circuit.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6657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700088" y="996950"/>
            <a:ext cx="7916862" cy="534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/>
            <a:r>
              <a:rPr lang="en-US" sz="2400" dirty="0"/>
              <a:t>Design a single-input single-output sequential circuit that recognizes the 4-bit input sequence 1010 including overlaps. </a:t>
            </a:r>
          </a:p>
          <a:p>
            <a:pPr algn="just"/>
            <a:r>
              <a:rPr lang="en-US" sz="2400" dirty="0"/>
              <a:t>For example,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input sequence	0 0 1 0 1 0 0 1 0 1 0 1 0 1 1 1 0</a:t>
            </a:r>
          </a:p>
          <a:p>
            <a:pPr algn="just"/>
            <a:r>
              <a:rPr lang="en-US" sz="2400" dirty="0"/>
              <a:t>output sequence	0 0 0 0 0 1 0 0 0 0 1 0 1 0 0 0 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13719</TotalTime>
  <Words>985</Words>
  <Application>Microsoft Office PowerPoint</Application>
  <PresentationFormat>On-screen Show (4:3)</PresentationFormat>
  <Paragraphs>215</Paragraphs>
  <Slides>10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Tahoma</vt:lpstr>
      <vt:lpstr>Default Design</vt:lpstr>
      <vt:lpstr>Equation</vt:lpstr>
      <vt:lpstr>Visio</vt:lpstr>
      <vt:lpstr>UM EECS 270 F25 Introduction to Logic Design</vt:lpstr>
      <vt:lpstr>Sequence Detector in Verilog</vt:lpstr>
      <vt:lpstr>Sequence Detector V1: assign</vt:lpstr>
      <vt:lpstr>Sequence Detector V1: always</vt:lpstr>
      <vt:lpstr>Sequence Detector V2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Karem A. Sakalah</dc:creator>
  <cp:lastModifiedBy>Sakallah, Karem</cp:lastModifiedBy>
  <cp:revision>79</cp:revision>
  <cp:lastPrinted>2024-10-21T13:46:07Z</cp:lastPrinted>
  <dcterms:created xsi:type="dcterms:W3CDTF">2005-11-11T01:53:13Z</dcterms:created>
  <dcterms:modified xsi:type="dcterms:W3CDTF">2025-08-10T23:48:52Z</dcterms:modified>
</cp:coreProperties>
</file>